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9" r:id="rId4"/>
    <p:sldId id="266" r:id="rId5"/>
    <p:sldId id="270" r:id="rId6"/>
    <p:sldId id="271" r:id="rId7"/>
    <p:sldId id="273" r:id="rId8"/>
    <p:sldId id="272" r:id="rId9"/>
    <p:sldId id="260" r:id="rId10"/>
    <p:sldId id="261" r:id="rId11"/>
    <p:sldId id="264" r:id="rId12"/>
    <p:sldId id="265" r:id="rId13"/>
    <p:sldId id="274" r:id="rId14"/>
    <p:sldId id="256" r:id="rId15"/>
    <p:sldId id="258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E0F-56F1-4CB7-B0B8-37CE0DF005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7134-65AF-45FD-A9E6-4079302F0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22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E0F-56F1-4CB7-B0B8-37CE0DF005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7134-65AF-45FD-A9E6-4079302F0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57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E0F-56F1-4CB7-B0B8-37CE0DF005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7134-65AF-45FD-A9E6-4079302F0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4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E0F-56F1-4CB7-B0B8-37CE0DF005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7134-65AF-45FD-A9E6-4079302F0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E0F-56F1-4CB7-B0B8-37CE0DF005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7134-65AF-45FD-A9E6-4079302F0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8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E0F-56F1-4CB7-B0B8-37CE0DF005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7134-65AF-45FD-A9E6-4079302F0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67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E0F-56F1-4CB7-B0B8-37CE0DF005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7134-65AF-45FD-A9E6-4079302F0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0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E0F-56F1-4CB7-B0B8-37CE0DF005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7134-65AF-45FD-A9E6-4079302F0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57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E0F-56F1-4CB7-B0B8-37CE0DF005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7134-65AF-45FD-A9E6-4079302F0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36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E0F-56F1-4CB7-B0B8-37CE0DF005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7134-65AF-45FD-A9E6-4079302F0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7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E0F-56F1-4CB7-B0B8-37CE0DF005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77134-65AF-45FD-A9E6-4079302F0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48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2E0F-56F1-4CB7-B0B8-37CE0DF005A8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77134-65AF-45FD-A9E6-4079302F0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9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20586"/>
          </a:xfrm>
        </p:spPr>
        <p:txBody>
          <a:bodyPr/>
          <a:lstStyle/>
          <a:p>
            <a:r>
              <a:rPr lang="en-US" dirty="0" smtClean="0"/>
              <a:t>Phase Changes and Density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2262" y="2627878"/>
            <a:ext cx="107680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Standard:  </a:t>
            </a:r>
          </a:p>
          <a:p>
            <a:r>
              <a:rPr lang="en-US" dirty="0"/>
              <a:t>SPS5. Obtain, evaluate, and communicate information to compare and contrast the phases of matter as they relate to atomic and molecular motion. </a:t>
            </a:r>
          </a:p>
          <a:p>
            <a:pPr lvl="0" fontAlgn="base"/>
            <a:r>
              <a:rPr lang="en-US" b="1" dirty="0" smtClean="0"/>
              <a:t>SPS5.a  Ask questions to compare and contrast models depicting the particle arrangement and motion in solids, liquids, gases, and plasmas. </a:t>
            </a:r>
            <a:endParaRPr lang="en-US" b="1" dirty="0"/>
          </a:p>
          <a:p>
            <a:pPr lvl="0" fontAlgn="base"/>
            <a:r>
              <a:rPr lang="en-US" dirty="0" smtClean="0"/>
              <a:t>SPS5.b  Plan </a:t>
            </a:r>
            <a:r>
              <a:rPr lang="en-US" dirty="0"/>
              <a:t>and carry out investigations to identify the relationships among temperature, pressure, volume, and density of gases in closed systems.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00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707" y="281007"/>
            <a:ext cx="8229600" cy="591312"/>
          </a:xfrm>
        </p:spPr>
        <p:txBody>
          <a:bodyPr>
            <a:normAutofit fontScale="90000"/>
          </a:bodyPr>
          <a:lstStyle/>
          <a:p>
            <a:r>
              <a:rPr lang="en-US" dirty="0"/>
              <a:t>Solving word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539" y="872318"/>
            <a:ext cx="11485729" cy="1543335"/>
          </a:xfrm>
        </p:spPr>
        <p:txBody>
          <a:bodyPr>
            <a:normAutofit/>
          </a:bodyPr>
          <a:lstStyle/>
          <a:p>
            <a:r>
              <a:rPr lang="en-US" dirty="0" smtClean="0"/>
              <a:t>Robin </a:t>
            </a:r>
            <a:r>
              <a:rPr lang="en-US" dirty="0"/>
              <a:t>measured the mass of a metal cube to be 25.48 g and the cube measures 3.0 cm on each side.  What is the cube density?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35629051"/>
                  </p:ext>
                </p:extLst>
              </p:nvPr>
            </p:nvGraphicFramePr>
            <p:xfrm>
              <a:off x="889376" y="2033516"/>
              <a:ext cx="10520151" cy="446430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88206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19282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544526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189863">
                    <a:tc>
                      <a:txBody>
                        <a:bodyPr/>
                        <a:lstStyle/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Given</a:t>
                          </a:r>
                        </a:p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Mass= 25.48 g</a:t>
                          </a:r>
                        </a:p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Length= 3.0 cm</a:t>
                          </a:r>
                        </a:p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Width = 3.0 cm</a:t>
                          </a:r>
                        </a:p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Height = 3.0 cm</a:t>
                          </a:r>
                        </a:p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Volume= ?</a:t>
                          </a:r>
                        </a:p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Density=</a:t>
                          </a:r>
                          <a:r>
                            <a:rPr lang="en-US" sz="2800" baseline="0" dirty="0">
                              <a:latin typeface="Times New Roman" pitchFamily="18" charset="0"/>
                              <a:cs typeface="Times New Roman" pitchFamily="18" charset="0"/>
                            </a:rPr>
                            <a:t> ?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Equation </a:t>
                          </a:r>
                        </a:p>
                        <a:p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V=</a:t>
                          </a:r>
                          <a:r>
                            <a:rPr lang="en-US" sz="2800" baseline="0" dirty="0">
                              <a:latin typeface="Times New Roman" pitchFamily="18" charset="0"/>
                              <a:cs typeface="Times New Roman" pitchFamily="18" charset="0"/>
                            </a:rPr>
                            <a:t> W(L)H</a:t>
                          </a:r>
                        </a:p>
                        <a:p>
                          <a:endParaRPr lang="en-US" sz="2800" baseline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𝐷</m:t>
                                </m:r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𝑚</m:t>
                                    </m:r>
                                  </m:num>
                                  <m:den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𝑣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Solve</a:t>
                          </a:r>
                        </a:p>
                        <a:p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V= (3.0 cm)(3.0 cm)(</a:t>
                          </a:r>
                          <a:r>
                            <a:rPr lang="en-US" sz="28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3.0 </a:t>
                          </a:r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cm)= 27 cm</a:t>
                          </a:r>
                          <a:r>
                            <a:rPr lang="en-US" sz="2800" baseline="30000" dirty="0">
                              <a:latin typeface="Times New Roman" pitchFamily="18" charset="0"/>
                              <a:cs typeface="Times New Roman" pitchFamily="18" charset="0"/>
                            </a:rPr>
                            <a:t>3</a:t>
                          </a:r>
                        </a:p>
                        <a:p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𝐷</m:t>
                                </m:r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25.48 </m:t>
                                    </m:r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𝑔</m:t>
                                    </m:r>
                                  </m:num>
                                  <m:den>
                                    <m:r>
                                      <m:rPr>
                                        <m:nor/>
                                      </m:rPr>
                                      <a:rPr lang="en-US" sz="2800" dirty="0" smtClean="0">
                                        <a:latin typeface="Times New Roman" pitchFamily="18" charset="0"/>
                                        <a:cs typeface="Times New Roman" pitchFamily="18" charset="0"/>
                                      </a:rPr>
                                      <m:t>27 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2800" dirty="0" smtClean="0">
                                        <a:latin typeface="Times New Roman" pitchFamily="18" charset="0"/>
                                        <a:cs typeface="Times New Roman" pitchFamily="18" charset="0"/>
                                      </a:rPr>
                                      <m:t>cm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2800" baseline="30000" dirty="0" smtClean="0">
                                        <a:latin typeface="Times New Roman" pitchFamily="18" charset="0"/>
                                        <a:cs typeface="Times New Roman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b="0" i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endParaRPr lang="en-US" sz="2800" b="0" i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r>
                            <a:rPr lang="en-US" sz="2800" b="0" dirty="0">
                              <a:latin typeface="Times New Roman" pitchFamily="18" charset="0"/>
                              <a:cs typeface="Times New Roman" pitchFamily="18" charset="0"/>
                            </a:rPr>
                            <a:t>D=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smtClean="0">
                                  <a:latin typeface="Cambria Math"/>
                                </a:rPr>
                                <m:t>0.944 </m:t>
                              </m:r>
                              <m:f>
                                <m:f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𝑔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2800" dirty="0" smtClean="0">
                                      <a:latin typeface="Times New Roman" pitchFamily="18" charset="0"/>
                                      <a:cs typeface="Times New Roman" pitchFamily="18" charset="0"/>
                                    </a:rPr>
                                    <m:t>cm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800" baseline="30000" dirty="0" smtClean="0">
                                      <a:latin typeface="Times New Roman" pitchFamily="18" charset="0"/>
                                      <a:cs typeface="Times New Roman" pitchFamily="18" charset="0"/>
                                    </a:rPr>
                                    <m:t>3 </m:t>
                                  </m:r>
                                </m:den>
                              </m:f>
                            </m:oMath>
                          </a14:m>
                          <a:endParaRPr lang="en-US" sz="2800" b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35629051"/>
                  </p:ext>
                </p:extLst>
              </p:nvPr>
            </p:nvGraphicFramePr>
            <p:xfrm>
              <a:off x="889376" y="2033516"/>
              <a:ext cx="10520151" cy="446430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88206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19282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544526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464304">
                    <a:tc>
                      <a:txBody>
                        <a:bodyPr/>
                        <a:lstStyle/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Given</a:t>
                          </a:r>
                        </a:p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Mass= 25.48 g</a:t>
                          </a:r>
                        </a:p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Length= 3.0 cm</a:t>
                          </a:r>
                        </a:p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Width = 3.0 cm</a:t>
                          </a:r>
                        </a:p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Height = 3.0 cm</a:t>
                          </a:r>
                        </a:p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Volume= ?</a:t>
                          </a:r>
                        </a:p>
                        <a:p>
                          <a:r>
                            <a:rPr lang="en-US" sz="2800" dirty="0">
                              <a:latin typeface="Times New Roman" pitchFamily="18" charset="0"/>
                              <a:cs typeface="Times New Roman" pitchFamily="18" charset="0"/>
                            </a:rPr>
                            <a:t>Density=</a:t>
                          </a:r>
                          <a:r>
                            <a:rPr lang="en-US" sz="2800" baseline="0" dirty="0">
                              <a:latin typeface="Times New Roman" pitchFamily="18" charset="0"/>
                              <a:cs typeface="Times New Roman" pitchFamily="18" charset="0"/>
                            </a:rPr>
                            <a:t> ?</a:t>
                          </a:r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endParaRPr lang="en-US" sz="2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1667" t="-1364" r="-248889" b="-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3289" t="-1364" r="-224" b="-27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3058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2" y="429905"/>
            <a:ext cx="11723427" cy="5715000"/>
          </a:xfrm>
        </p:spPr>
        <p:txBody>
          <a:bodyPr>
            <a:noAutofit/>
          </a:bodyPr>
          <a:lstStyle/>
          <a:p>
            <a:r>
              <a:rPr lang="en-US" sz="4400" dirty="0"/>
              <a:t>The density of copper is  8.920 g/cm</a:t>
            </a:r>
            <a:r>
              <a:rPr lang="en-US" sz="4400" baseline="30000" dirty="0"/>
              <a:t>3</a:t>
            </a:r>
            <a:r>
              <a:rPr lang="en-US" sz="4400" dirty="0"/>
              <a:t> if you have 52.75cm</a:t>
            </a:r>
            <a:r>
              <a:rPr lang="en-US" sz="4400" baseline="30000" dirty="0"/>
              <a:t>3</a:t>
            </a:r>
            <a:r>
              <a:rPr lang="en-US" sz="4400" dirty="0"/>
              <a:t> sample of copper how much does it weigh?</a:t>
            </a:r>
          </a:p>
          <a:p>
            <a:pPr lvl="1"/>
            <a:r>
              <a:rPr lang="en-US" sz="4000" dirty="0"/>
              <a:t>Given:  d = 8.920 g/cm</a:t>
            </a:r>
            <a:r>
              <a:rPr lang="en-US" sz="4000" baseline="30000" dirty="0"/>
              <a:t>3</a:t>
            </a:r>
          </a:p>
          <a:p>
            <a:pPr lvl="1">
              <a:buNone/>
            </a:pPr>
            <a:r>
              <a:rPr lang="en-US" sz="4000" dirty="0"/>
              <a:t> 			v = 52.75cm</a:t>
            </a:r>
            <a:r>
              <a:rPr lang="en-US" sz="4000" baseline="30000" dirty="0"/>
              <a:t>3</a:t>
            </a:r>
            <a:r>
              <a:rPr lang="en-US" sz="4000" dirty="0"/>
              <a:t> </a:t>
            </a:r>
          </a:p>
          <a:p>
            <a:pPr lvl="1">
              <a:buNone/>
            </a:pPr>
            <a:r>
              <a:rPr lang="en-US" sz="4000" dirty="0"/>
              <a:t>                 m = ?</a:t>
            </a:r>
          </a:p>
          <a:p>
            <a:pPr lvl="1"/>
            <a:r>
              <a:rPr lang="en-US" sz="4000" dirty="0"/>
              <a:t>Equation:  d = m/v   or   d(v) = m</a:t>
            </a:r>
          </a:p>
          <a:p>
            <a:pPr lvl="1"/>
            <a:r>
              <a:rPr lang="en-US" sz="4000" dirty="0"/>
              <a:t>Solve:  mass = (8.920 g/cm</a:t>
            </a:r>
            <a:r>
              <a:rPr lang="en-US" sz="4000" baseline="30000" dirty="0"/>
              <a:t>3</a:t>
            </a:r>
            <a:r>
              <a:rPr lang="en-US" sz="4000" dirty="0"/>
              <a:t> )(52.75cm</a:t>
            </a:r>
            <a:r>
              <a:rPr lang="en-US" sz="4000" baseline="30000" dirty="0"/>
              <a:t>3</a:t>
            </a:r>
            <a:r>
              <a:rPr lang="en-US" sz="4000" dirty="0"/>
              <a:t> ) =</a:t>
            </a:r>
          </a:p>
          <a:p>
            <a:pPr lvl="1">
              <a:buNone/>
            </a:pPr>
            <a:r>
              <a:rPr lang="en-US" sz="4000" dirty="0"/>
              <a:t> 			mass = 470.5 g</a:t>
            </a:r>
          </a:p>
        </p:txBody>
      </p:sp>
    </p:spTree>
    <p:extLst>
      <p:ext uri="{BB962C8B-B14F-4D97-AF65-F5344CB8AC3E}">
        <p14:creationId xmlns:p14="http://schemas.microsoft.com/office/powerpoint/2010/main" val="307645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96" y="490183"/>
            <a:ext cx="11502788" cy="5745163"/>
          </a:xfrm>
        </p:spPr>
        <p:txBody>
          <a:bodyPr>
            <a:normAutofit/>
          </a:bodyPr>
          <a:lstStyle/>
          <a:p>
            <a:r>
              <a:rPr lang="en-US" sz="4400" dirty="0"/>
              <a:t>A 250.0 g sample of lead occupied what volume? [density of lead is 11.340 g/cm</a:t>
            </a:r>
            <a:r>
              <a:rPr lang="en-US" sz="4400" baseline="30000" dirty="0"/>
              <a:t>3</a:t>
            </a:r>
            <a:r>
              <a:rPr lang="en-US" sz="4400" dirty="0"/>
              <a:t>]</a:t>
            </a:r>
          </a:p>
          <a:p>
            <a:pPr lvl="1"/>
            <a:r>
              <a:rPr lang="en-US" sz="4000" dirty="0"/>
              <a:t>Given:  m = 250 g</a:t>
            </a:r>
          </a:p>
          <a:p>
            <a:pPr lvl="1">
              <a:buNone/>
            </a:pPr>
            <a:r>
              <a:rPr lang="en-US" sz="4000" dirty="0"/>
              <a:t>			d = 11.340 g/cm</a:t>
            </a:r>
            <a:r>
              <a:rPr lang="en-US" sz="4000" baseline="30000" dirty="0"/>
              <a:t>3</a:t>
            </a:r>
            <a:endParaRPr lang="en-US" sz="4000" dirty="0"/>
          </a:p>
          <a:p>
            <a:pPr lvl="1">
              <a:buNone/>
            </a:pPr>
            <a:r>
              <a:rPr lang="en-US" sz="4000" dirty="0"/>
              <a:t>			v = ?</a:t>
            </a:r>
          </a:p>
          <a:p>
            <a:pPr lvl="1"/>
            <a:r>
              <a:rPr lang="en-US" sz="4000" dirty="0"/>
              <a:t>Equation:  d = m/v          or  	v = m/d</a:t>
            </a:r>
          </a:p>
          <a:p>
            <a:pPr lvl="1"/>
            <a:r>
              <a:rPr lang="en-US" sz="4000" dirty="0"/>
              <a:t>Solve:  v = 250.0 g / (11.340 g/cm</a:t>
            </a:r>
            <a:r>
              <a:rPr lang="en-US" sz="4000" baseline="30000" dirty="0"/>
              <a:t>3</a:t>
            </a:r>
            <a:r>
              <a:rPr lang="en-US" sz="4000" dirty="0"/>
              <a:t>)</a:t>
            </a:r>
          </a:p>
          <a:p>
            <a:pPr lvl="1">
              <a:buNone/>
            </a:pPr>
            <a:r>
              <a:rPr lang="en-US" sz="4000" dirty="0"/>
              <a:t>			v = 22.05 cm</a:t>
            </a:r>
            <a:r>
              <a:rPr lang="en-US" sz="4000" baseline="30000" dirty="0"/>
              <a:t>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7446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290" y="283238"/>
            <a:ext cx="10515600" cy="781287"/>
          </a:xfrm>
        </p:spPr>
        <p:txBody>
          <a:bodyPr/>
          <a:lstStyle/>
          <a:p>
            <a:r>
              <a:rPr lang="en-US" dirty="0" smtClean="0"/>
              <a:t>Density and Phase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289" y="1064524"/>
            <a:ext cx="11676797" cy="5431809"/>
          </a:xfrm>
        </p:spPr>
        <p:txBody>
          <a:bodyPr>
            <a:normAutofit/>
          </a:bodyPr>
          <a:lstStyle/>
          <a:p>
            <a:r>
              <a:rPr lang="en-US" dirty="0" smtClean="0"/>
              <a:t>The density of an object is </a:t>
            </a:r>
            <a:r>
              <a:rPr lang="en-US" dirty="0"/>
              <a:t>1.429 </a:t>
            </a:r>
            <a:r>
              <a:rPr lang="en-US" dirty="0" smtClean="0"/>
              <a:t>g/L after the object changes phase the density changes to 0.999 g/L.  What phase change has occurred and what is the current state of matter.</a:t>
            </a:r>
          </a:p>
          <a:p>
            <a:pPr lvl="1"/>
            <a:r>
              <a:rPr lang="en-US" dirty="0" smtClean="0"/>
              <a:t>Density decreased slightly so volume increased</a:t>
            </a:r>
          </a:p>
          <a:p>
            <a:pPr lvl="1"/>
            <a:r>
              <a:rPr lang="en-US" dirty="0" smtClean="0"/>
              <a:t>The object must have melted </a:t>
            </a:r>
          </a:p>
          <a:p>
            <a:pPr lvl="1"/>
            <a:r>
              <a:rPr lang="en-US" dirty="0" smtClean="0"/>
              <a:t>And is now a liquid </a:t>
            </a:r>
            <a:endParaRPr lang="en-US" dirty="0"/>
          </a:p>
          <a:p>
            <a:r>
              <a:rPr lang="en-US" dirty="0" smtClean="0"/>
              <a:t>The density of an unknown object at STP is 2.429 g/L after the object changes phase the density changes to 500.9 g/L.  What phase change has occurred and what is the current state of matter.</a:t>
            </a:r>
          </a:p>
          <a:p>
            <a:pPr lvl="1"/>
            <a:r>
              <a:rPr lang="en-US" dirty="0" smtClean="0"/>
              <a:t>Density increased significantly so the volume decreased considerably</a:t>
            </a:r>
          </a:p>
          <a:p>
            <a:pPr lvl="1"/>
            <a:r>
              <a:rPr lang="en-US" dirty="0" smtClean="0"/>
              <a:t>The object is now a </a:t>
            </a:r>
            <a:r>
              <a:rPr lang="en-US" dirty="0" smtClean="0"/>
              <a:t>solid</a:t>
            </a:r>
            <a:endParaRPr lang="en-US" dirty="0" smtClean="0"/>
          </a:p>
          <a:p>
            <a:pPr lvl="1"/>
            <a:r>
              <a:rPr lang="en-US" dirty="0" smtClean="0"/>
              <a:t>And should have went form a </a:t>
            </a:r>
            <a:r>
              <a:rPr lang="en-US" dirty="0" smtClean="0"/>
              <a:t>gas</a:t>
            </a:r>
            <a:r>
              <a:rPr lang="en-US" dirty="0" smtClean="0"/>
              <a:t> </a:t>
            </a:r>
            <a:r>
              <a:rPr lang="en-US" dirty="0" smtClean="0"/>
              <a:t>to </a:t>
            </a:r>
            <a:r>
              <a:rPr lang="en-US" dirty="0" smtClean="0"/>
              <a:t>a solid </a:t>
            </a:r>
            <a:r>
              <a:rPr lang="en-US" dirty="0" smtClean="0"/>
              <a:t>so it </a:t>
            </a:r>
            <a:r>
              <a:rPr lang="en-US" dirty="0" smtClean="0"/>
              <a:t>deposit</a:t>
            </a:r>
            <a:r>
              <a:rPr lang="en-US" dirty="0" smtClean="0"/>
              <a:t>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77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74927"/>
          </a:xfrm>
        </p:spPr>
        <p:txBody>
          <a:bodyPr/>
          <a:lstStyle/>
          <a:p>
            <a:r>
              <a:rPr lang="en-US" dirty="0" smtClean="0"/>
              <a:t>Applications of Gas Laws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8740" y="2893325"/>
            <a:ext cx="107680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Standard:  </a:t>
            </a:r>
          </a:p>
          <a:p>
            <a:r>
              <a:rPr lang="en-US" dirty="0"/>
              <a:t>SPS5. Obtain, evaluate, and communicate information to compare and contrast the phases of matter as they relate to atomic and molecular motion. </a:t>
            </a:r>
          </a:p>
          <a:p>
            <a:pPr lvl="0" fontAlgn="base"/>
            <a:r>
              <a:rPr lang="en-US" dirty="0" smtClean="0"/>
              <a:t>SPS5.a  Ask questions to compare and contrast models depicting the particle arrangement and motion in solids, liquids, gases, and plasmas. </a:t>
            </a:r>
            <a:endParaRPr lang="en-US" dirty="0"/>
          </a:p>
          <a:p>
            <a:pPr lvl="0" fontAlgn="base"/>
            <a:r>
              <a:rPr lang="en-US" dirty="0" smtClean="0"/>
              <a:t>SPS5.b  Plan </a:t>
            </a:r>
            <a:r>
              <a:rPr lang="en-US" dirty="0"/>
              <a:t>and carry out investigations to</a:t>
            </a:r>
            <a:r>
              <a:rPr lang="en-US" b="1" dirty="0"/>
              <a:t> identify the relationships among temperature, pressure, volume, and density of gases in closed systems.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18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950" y="239120"/>
            <a:ext cx="10515600" cy="876821"/>
          </a:xfrm>
        </p:spPr>
        <p:txBody>
          <a:bodyPr/>
          <a:lstStyle/>
          <a:p>
            <a:r>
              <a:rPr lang="en-US" dirty="0" smtClean="0"/>
              <a:t>Gas Laws and Kinetic Energy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881" y="1115940"/>
            <a:ext cx="11117238" cy="5271211"/>
          </a:xfrm>
        </p:spPr>
        <p:txBody>
          <a:bodyPr>
            <a:noAutofit/>
          </a:bodyPr>
          <a:lstStyle/>
          <a:p>
            <a:r>
              <a:rPr lang="en-US" dirty="0" smtClean="0"/>
              <a:t>Recall that temperature is a measurement of the average kinetic energy of a substance</a:t>
            </a:r>
          </a:p>
          <a:p>
            <a:r>
              <a:rPr lang="en-US" dirty="0" smtClean="0"/>
              <a:t>If temperature increases the kinetic energy increases</a:t>
            </a:r>
          </a:p>
          <a:p>
            <a:r>
              <a:rPr lang="en-US" dirty="0" smtClean="0"/>
              <a:t>If temperature decrease the kinetic energy decreases </a:t>
            </a:r>
          </a:p>
          <a:p>
            <a:r>
              <a:rPr lang="en-US" dirty="0" smtClean="0"/>
              <a:t>Using Gay-Lussac’s law what happens to the kinetic energy if</a:t>
            </a:r>
          </a:p>
          <a:p>
            <a:pPr lvl="1"/>
            <a:r>
              <a:rPr lang="en-US" sz="2800" dirty="0" smtClean="0"/>
              <a:t>Recall that Gay-Lussac holds volume constant</a:t>
            </a:r>
          </a:p>
          <a:p>
            <a:pPr lvl="1"/>
            <a:r>
              <a:rPr lang="en-US" sz="2800" dirty="0" smtClean="0"/>
              <a:t>IF Pressure is increased</a:t>
            </a:r>
          </a:p>
          <a:p>
            <a:pPr lvl="2"/>
            <a:r>
              <a:rPr lang="en-US" sz="2800" dirty="0" smtClean="0"/>
              <a:t>Temperature must have increased</a:t>
            </a:r>
          </a:p>
          <a:p>
            <a:pPr lvl="2"/>
            <a:r>
              <a:rPr lang="en-US" sz="2800" dirty="0" smtClean="0"/>
              <a:t>So the kinetic energy has increased </a:t>
            </a:r>
          </a:p>
          <a:p>
            <a:pPr lvl="1"/>
            <a:r>
              <a:rPr lang="en-US" sz="2800" dirty="0" smtClean="0"/>
              <a:t>IF Pressure is decreased </a:t>
            </a:r>
          </a:p>
          <a:p>
            <a:pPr lvl="2"/>
            <a:r>
              <a:rPr lang="en-US" sz="2800" dirty="0" smtClean="0"/>
              <a:t>Temperature must have decreased</a:t>
            </a:r>
          </a:p>
          <a:p>
            <a:pPr lvl="2"/>
            <a:r>
              <a:rPr lang="en-US" sz="2800" dirty="0" smtClean="0"/>
              <a:t>So the kinetic energy has decreased </a:t>
            </a:r>
          </a:p>
        </p:txBody>
      </p:sp>
    </p:spTree>
    <p:extLst>
      <p:ext uri="{BB962C8B-B14F-4D97-AF65-F5344CB8AC3E}">
        <p14:creationId xmlns:p14="http://schemas.microsoft.com/office/powerpoint/2010/main" val="68086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950" y="239120"/>
            <a:ext cx="10515600" cy="876821"/>
          </a:xfrm>
        </p:spPr>
        <p:txBody>
          <a:bodyPr/>
          <a:lstStyle/>
          <a:p>
            <a:r>
              <a:rPr lang="en-US" dirty="0" smtClean="0"/>
              <a:t>Gas Laws and Kinetic Energy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881" y="1115940"/>
            <a:ext cx="11117238" cy="5271211"/>
          </a:xfrm>
        </p:spPr>
        <p:txBody>
          <a:bodyPr>
            <a:noAutofit/>
          </a:bodyPr>
          <a:lstStyle/>
          <a:p>
            <a:r>
              <a:rPr lang="en-US" dirty="0" smtClean="0"/>
              <a:t>Using Charles’s law what happens to the kinetic energy if</a:t>
            </a:r>
          </a:p>
          <a:p>
            <a:pPr lvl="1"/>
            <a:r>
              <a:rPr lang="en-US" dirty="0" smtClean="0"/>
              <a:t>-</a:t>
            </a:r>
            <a:r>
              <a:rPr lang="en-US" sz="2800" dirty="0" smtClean="0"/>
              <a:t>Recall that Charles holds pressure constant</a:t>
            </a:r>
          </a:p>
          <a:p>
            <a:pPr lvl="1"/>
            <a:r>
              <a:rPr lang="en-US" sz="2800" dirty="0" smtClean="0"/>
              <a:t>IF volume is increased</a:t>
            </a:r>
          </a:p>
          <a:p>
            <a:pPr lvl="2"/>
            <a:r>
              <a:rPr lang="en-US" sz="2800" dirty="0" smtClean="0"/>
              <a:t>Temperature must have increased</a:t>
            </a:r>
          </a:p>
          <a:p>
            <a:pPr lvl="2"/>
            <a:r>
              <a:rPr lang="en-US" sz="2800" dirty="0" smtClean="0"/>
              <a:t>So the kinetic energy has increased </a:t>
            </a:r>
          </a:p>
          <a:p>
            <a:pPr lvl="1"/>
            <a:r>
              <a:rPr lang="en-US" sz="2800" dirty="0" smtClean="0"/>
              <a:t>IF volume is decreased </a:t>
            </a:r>
          </a:p>
          <a:p>
            <a:pPr lvl="2"/>
            <a:r>
              <a:rPr lang="en-US" sz="2800" dirty="0" smtClean="0"/>
              <a:t>Temperature must have decreased</a:t>
            </a:r>
          </a:p>
          <a:p>
            <a:pPr lvl="2"/>
            <a:r>
              <a:rPr lang="en-US" sz="2800" dirty="0" smtClean="0"/>
              <a:t>So the kinetic energy has decreased </a:t>
            </a:r>
          </a:p>
          <a:p>
            <a:r>
              <a:rPr lang="en-US" dirty="0" smtClean="0"/>
              <a:t>Using </a:t>
            </a:r>
            <a:r>
              <a:rPr lang="en-US" dirty="0" err="1" smtClean="0"/>
              <a:t>Bolye’s</a:t>
            </a:r>
            <a:r>
              <a:rPr lang="en-US" dirty="0" smtClean="0"/>
              <a:t> law what happens to the kinetic energy </a:t>
            </a:r>
          </a:p>
          <a:p>
            <a:pPr lvl="1"/>
            <a:r>
              <a:rPr lang="en-US" dirty="0" smtClean="0"/>
              <a:t>Recall that </a:t>
            </a:r>
            <a:r>
              <a:rPr lang="en-US" dirty="0" err="1" smtClean="0"/>
              <a:t>Bolyes</a:t>
            </a:r>
            <a:r>
              <a:rPr lang="en-US" dirty="0" smtClean="0"/>
              <a:t> holds temperature constant</a:t>
            </a:r>
          </a:p>
          <a:p>
            <a:pPr lvl="1"/>
            <a:r>
              <a:rPr lang="en-US" dirty="0" smtClean="0"/>
              <a:t>So there is NO change in kinetic energy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191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94" y="160409"/>
            <a:ext cx="5794612" cy="726696"/>
          </a:xfrm>
        </p:spPr>
        <p:txBody>
          <a:bodyPr/>
          <a:lstStyle/>
          <a:p>
            <a:r>
              <a:rPr lang="en-US" dirty="0" smtClean="0"/>
              <a:t>Application of Gas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460" y="747452"/>
            <a:ext cx="11417490" cy="5994542"/>
          </a:xfrm>
        </p:spPr>
        <p:txBody>
          <a:bodyPr>
            <a:normAutofit/>
          </a:bodyPr>
          <a:lstStyle/>
          <a:p>
            <a:r>
              <a:rPr lang="en-US" dirty="0" smtClean="0"/>
              <a:t>Using the gas laws what happens to the temperature if the pressure is doubled and volume is held constant</a:t>
            </a:r>
          </a:p>
          <a:p>
            <a:pPr lvl="1"/>
            <a:r>
              <a:rPr lang="en-US" dirty="0" smtClean="0"/>
              <a:t>Volume is constant so this is Gay-</a:t>
            </a:r>
            <a:r>
              <a:rPr lang="en-US" dirty="0" err="1" smtClean="0"/>
              <a:t>Lussace’s</a:t>
            </a:r>
            <a:r>
              <a:rPr lang="en-US" dirty="0" smtClean="0"/>
              <a:t> Law</a:t>
            </a:r>
          </a:p>
          <a:p>
            <a:pPr lvl="1"/>
            <a:r>
              <a:rPr lang="en-US" dirty="0" smtClean="0"/>
              <a:t>He states that pressure and temperature are DIRECTLY proportional </a:t>
            </a:r>
          </a:p>
          <a:p>
            <a:pPr lvl="1"/>
            <a:r>
              <a:rPr lang="en-US" dirty="0" smtClean="0"/>
              <a:t>If pressure is doubled then temperature must have doubled </a:t>
            </a:r>
          </a:p>
          <a:p>
            <a:pPr lvl="1"/>
            <a:r>
              <a:rPr lang="en-US" dirty="0" smtClean="0"/>
              <a:t>What happens to the density of the gas?</a:t>
            </a:r>
          </a:p>
          <a:p>
            <a:pPr lvl="2"/>
            <a:r>
              <a:rPr lang="en-US" dirty="0" smtClean="0"/>
              <a:t>Volume is constant, mass is constant so density is constant </a:t>
            </a:r>
          </a:p>
          <a:p>
            <a:r>
              <a:rPr lang="en-US" dirty="0" smtClean="0"/>
              <a:t>Using the gas laws what happens to the volume if the is temperature halved and pressure is held constant</a:t>
            </a:r>
          </a:p>
          <a:p>
            <a:pPr lvl="1"/>
            <a:r>
              <a:rPr lang="en-US" dirty="0" smtClean="0"/>
              <a:t>Pressure is constant so this is Charles law</a:t>
            </a:r>
          </a:p>
          <a:p>
            <a:pPr lvl="1"/>
            <a:r>
              <a:rPr lang="en-US" dirty="0" smtClean="0"/>
              <a:t>He states that volume and temperature are DIRECTLY proportional </a:t>
            </a:r>
          </a:p>
          <a:p>
            <a:pPr lvl="1"/>
            <a:r>
              <a:rPr lang="en-US" dirty="0" smtClean="0"/>
              <a:t>If temperature is doubled then the volume must doubled </a:t>
            </a:r>
          </a:p>
          <a:p>
            <a:pPr lvl="1"/>
            <a:r>
              <a:rPr lang="en-US" dirty="0" smtClean="0"/>
              <a:t>What happens to the density of the gas?</a:t>
            </a:r>
          </a:p>
          <a:p>
            <a:pPr lvl="2"/>
            <a:r>
              <a:rPr lang="en-US" dirty="0" smtClean="0"/>
              <a:t>Volume increases, mass is constant so the density decreases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40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94" y="160409"/>
            <a:ext cx="5794612" cy="726696"/>
          </a:xfrm>
        </p:spPr>
        <p:txBody>
          <a:bodyPr/>
          <a:lstStyle/>
          <a:p>
            <a:r>
              <a:rPr lang="en-US" dirty="0" smtClean="0"/>
              <a:t>Application of Gas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460" y="747452"/>
            <a:ext cx="11417490" cy="5994542"/>
          </a:xfrm>
        </p:spPr>
        <p:txBody>
          <a:bodyPr>
            <a:normAutofit/>
          </a:bodyPr>
          <a:lstStyle/>
          <a:p>
            <a:r>
              <a:rPr lang="en-US" dirty="0" smtClean="0"/>
              <a:t>Using the gas laws what happens to the volume if the is pressure tripled and temperature is held constant</a:t>
            </a:r>
          </a:p>
          <a:p>
            <a:pPr lvl="1"/>
            <a:r>
              <a:rPr lang="en-US" dirty="0" smtClean="0"/>
              <a:t>Temperature is constant so this is </a:t>
            </a:r>
            <a:r>
              <a:rPr lang="en-US" dirty="0" err="1" smtClean="0"/>
              <a:t>Bolye’s</a:t>
            </a:r>
            <a:r>
              <a:rPr lang="en-US" dirty="0" smtClean="0"/>
              <a:t> law</a:t>
            </a:r>
          </a:p>
          <a:p>
            <a:pPr lvl="1"/>
            <a:r>
              <a:rPr lang="en-US" dirty="0" smtClean="0"/>
              <a:t>He states that volume and pressure are INVERSLEY proportional</a:t>
            </a:r>
          </a:p>
          <a:p>
            <a:pPr lvl="1"/>
            <a:r>
              <a:rPr lang="en-US" dirty="0" smtClean="0"/>
              <a:t>If pressure is tripled then the volume must be 1/3 the original size</a:t>
            </a:r>
          </a:p>
          <a:p>
            <a:pPr lvl="1"/>
            <a:r>
              <a:rPr lang="en-US" dirty="0" smtClean="0"/>
              <a:t>What happens to the density of the gas?</a:t>
            </a:r>
          </a:p>
          <a:p>
            <a:pPr lvl="1"/>
            <a:r>
              <a:rPr lang="en-US" dirty="0" smtClean="0"/>
              <a:t>The volume decreases, mass is constant so increased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1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824" y="215001"/>
            <a:ext cx="10515600" cy="726696"/>
          </a:xfrm>
        </p:spPr>
        <p:txBody>
          <a:bodyPr/>
          <a:lstStyle/>
          <a:p>
            <a:r>
              <a:rPr lang="en-US" dirty="0"/>
              <a:t>Density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1055427"/>
            <a:ext cx="11409529" cy="5536442"/>
          </a:xfrm>
        </p:spPr>
        <p:txBody>
          <a:bodyPr>
            <a:noAutofit/>
          </a:bodyPr>
          <a:lstStyle/>
          <a:p>
            <a:r>
              <a:rPr lang="en-US" dirty="0" smtClean="0"/>
              <a:t>A physical property of matter that can be used to identify a substance is density </a:t>
            </a:r>
            <a:endParaRPr lang="en-US" dirty="0"/>
          </a:p>
          <a:p>
            <a:r>
              <a:rPr lang="en-US" u="sng" dirty="0" smtClean="0"/>
              <a:t>Density</a:t>
            </a:r>
            <a:r>
              <a:rPr lang="en-US" dirty="0" smtClean="0"/>
              <a:t> </a:t>
            </a:r>
            <a:r>
              <a:rPr lang="en-US" dirty="0"/>
              <a:t>is a unit of mass per unit of volume</a:t>
            </a:r>
          </a:p>
          <a:p>
            <a:pPr lvl="1"/>
            <a:r>
              <a:rPr lang="en-US" dirty="0" smtClean="0"/>
              <a:t>Recall that mass is measured in grams or kilograms</a:t>
            </a:r>
          </a:p>
          <a:p>
            <a:pPr lvl="1"/>
            <a:r>
              <a:rPr lang="en-US" dirty="0" smtClean="0"/>
              <a:t>Recall that volume is milliliters or liters for liquids and meters cubed (m</a:t>
            </a:r>
            <a:r>
              <a:rPr lang="en-US" baseline="30000" dirty="0" smtClean="0"/>
              <a:t>3</a:t>
            </a:r>
            <a:r>
              <a:rPr lang="en-US" dirty="0" smtClean="0"/>
              <a:t>) or centimeter cubes (cm</a:t>
            </a:r>
            <a:r>
              <a:rPr lang="en-US" baseline="30000" dirty="0" smtClean="0"/>
              <a:t>3</a:t>
            </a:r>
            <a:r>
              <a:rPr lang="en-US" dirty="0" smtClean="0"/>
              <a:t>) for solids .</a:t>
            </a:r>
          </a:p>
          <a:p>
            <a:pPr lvl="1"/>
            <a:r>
              <a:rPr lang="en-US" dirty="0" smtClean="0"/>
              <a:t>Scientific </a:t>
            </a:r>
            <a:r>
              <a:rPr lang="en-US" dirty="0"/>
              <a:t>Units of density:   g/mL  or g/cm</a:t>
            </a:r>
            <a:r>
              <a:rPr lang="en-US" baseline="30000" dirty="0"/>
              <a:t>3</a:t>
            </a:r>
            <a:r>
              <a:rPr lang="en-US" dirty="0"/>
              <a:t>  or Kg/m</a:t>
            </a:r>
            <a:r>
              <a:rPr lang="en-US" baseline="30000" dirty="0"/>
              <a:t>3</a:t>
            </a:r>
          </a:p>
          <a:p>
            <a:endParaRPr lang="en-US" u="sng" dirty="0"/>
          </a:p>
          <a:p>
            <a:pPr>
              <a:buNone/>
            </a:pPr>
            <a:r>
              <a:rPr lang="en-US" dirty="0"/>
              <a:t>		   Density = </a:t>
            </a:r>
            <a:r>
              <a:rPr lang="en-US" u="sng" dirty="0"/>
              <a:t> mass  </a:t>
            </a:r>
            <a:r>
              <a:rPr lang="en-US" dirty="0"/>
              <a:t>.</a:t>
            </a:r>
            <a:endParaRPr lang="en-US" u="sng" dirty="0"/>
          </a:p>
          <a:p>
            <a:pPr>
              <a:buNone/>
            </a:pPr>
            <a:r>
              <a:rPr lang="en-US" dirty="0"/>
              <a:t>                   		volume</a:t>
            </a:r>
          </a:p>
          <a:p>
            <a:pPr>
              <a:buNone/>
            </a:pPr>
            <a:r>
              <a:rPr lang="en-US" dirty="0"/>
              <a:t>			d = </a:t>
            </a:r>
            <a:r>
              <a:rPr lang="en-US" u="sng" dirty="0"/>
              <a:t>m</a:t>
            </a:r>
            <a:endParaRPr lang="en-US" dirty="0"/>
          </a:p>
          <a:p>
            <a:pPr>
              <a:buNone/>
            </a:pPr>
            <a:r>
              <a:rPr lang="en-US" dirty="0"/>
              <a:t>			       v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4642" y="4278431"/>
            <a:ext cx="2190750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3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415" y="255944"/>
            <a:ext cx="10515600" cy="5902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Phase Changes and Density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415" y="846162"/>
            <a:ext cx="7254922" cy="5680644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As most substances go from a solid to a liquid </a:t>
            </a:r>
          </a:p>
          <a:p>
            <a:pPr lvl="1"/>
            <a:r>
              <a:rPr lang="en-US" sz="2800" dirty="0" smtClean="0"/>
              <a:t>Their energy increases</a:t>
            </a:r>
          </a:p>
          <a:p>
            <a:pPr lvl="1"/>
            <a:r>
              <a:rPr lang="en-US" sz="2800" dirty="0" smtClean="0"/>
              <a:t>The attraction between the particle decrease</a:t>
            </a:r>
          </a:p>
          <a:p>
            <a:pPr lvl="1"/>
            <a:r>
              <a:rPr lang="en-US" sz="2800" dirty="0" smtClean="0"/>
              <a:t>And the space between the particle increase</a:t>
            </a:r>
          </a:p>
          <a:p>
            <a:pPr lvl="1"/>
            <a:r>
              <a:rPr lang="en-US" sz="2800" dirty="0" smtClean="0"/>
              <a:t>Since the space between the particles increase most liquids form of substances occupy a greater space (have slightly more volume)</a:t>
            </a:r>
          </a:p>
          <a:p>
            <a:pPr marL="914400" lvl="2" indent="0">
              <a:buNone/>
            </a:pPr>
            <a:r>
              <a:rPr lang="en-US" sz="2400" dirty="0" smtClean="0"/>
              <a:t>** water is one of the few substances that does not do this.</a:t>
            </a:r>
          </a:p>
          <a:p>
            <a:pPr lvl="1"/>
            <a:r>
              <a:rPr lang="en-US" sz="2800" dirty="0" smtClean="0"/>
              <a:t>This means the density of the object slightly decreases as the it melts. 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7532" y="919544"/>
            <a:ext cx="2190750" cy="17811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2822" y="3429190"/>
            <a:ext cx="3867150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70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415" y="255944"/>
            <a:ext cx="10515600" cy="5902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Phase Changes and Density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050" y="846162"/>
            <a:ext cx="7541525" cy="568064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As ALL substances go from a liquid to a gas</a:t>
            </a:r>
          </a:p>
          <a:p>
            <a:pPr lvl="1"/>
            <a:r>
              <a:rPr lang="en-US" sz="2800" dirty="0" smtClean="0"/>
              <a:t>Their energy drastically increases</a:t>
            </a:r>
          </a:p>
          <a:p>
            <a:pPr lvl="1"/>
            <a:r>
              <a:rPr lang="en-US" sz="2800" dirty="0" smtClean="0"/>
              <a:t>The attraction between the particle drastically decrease, to the point that the attraction between atoms of a gas can be ignored. </a:t>
            </a:r>
          </a:p>
          <a:p>
            <a:pPr lvl="1"/>
            <a:r>
              <a:rPr lang="en-US" sz="2800" dirty="0" smtClean="0"/>
              <a:t>the space between the particle drastically increase</a:t>
            </a:r>
          </a:p>
          <a:p>
            <a:pPr lvl="1"/>
            <a:r>
              <a:rPr lang="en-US" sz="2800" dirty="0" smtClean="0"/>
              <a:t>Since the space between the particles increase ALL gaseous forms of substances occupy a greater space (have considerable more volume)</a:t>
            </a:r>
          </a:p>
          <a:p>
            <a:pPr lvl="1"/>
            <a:r>
              <a:rPr lang="en-US" sz="2800" dirty="0" smtClean="0"/>
              <a:t>This means the density of the object extremely decreases as the it vaporizes. 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397" y="0"/>
            <a:ext cx="2190750" cy="17811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8547" y="2620559"/>
            <a:ext cx="3695700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17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51" y="105819"/>
            <a:ext cx="10515600" cy="5902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Phase Changes and Density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415" y="846162"/>
            <a:ext cx="11484732" cy="5680644"/>
          </a:xfrm>
        </p:spPr>
        <p:txBody>
          <a:bodyPr>
            <a:noAutofit/>
          </a:bodyPr>
          <a:lstStyle/>
          <a:p>
            <a:r>
              <a:rPr lang="en-US" sz="3200" dirty="0" smtClean="0"/>
              <a:t>How does the particle movement, distance and attraction change during condensation? </a:t>
            </a:r>
          </a:p>
          <a:p>
            <a:pPr marL="0" indent="0">
              <a:buNone/>
            </a:pPr>
            <a:r>
              <a:rPr lang="en-US" sz="3200" dirty="0" smtClean="0"/>
              <a:t>	particles slow down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distance decreases</a:t>
            </a:r>
          </a:p>
          <a:p>
            <a:pPr marL="0" indent="0">
              <a:buNone/>
            </a:pPr>
            <a:r>
              <a:rPr lang="en-US" sz="3200" dirty="0" smtClean="0"/>
              <a:t>	attraction increases 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3200" dirty="0" smtClean="0"/>
              <a:t>But what happens to density as a substance cools from a gas to form a liquid?</a:t>
            </a:r>
          </a:p>
          <a:p>
            <a:pPr marL="0" indent="0">
              <a:buNone/>
            </a:pPr>
            <a:r>
              <a:rPr lang="en-US" sz="3200" dirty="0" smtClean="0"/>
              <a:t>	since volume decreases the density increases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8788" y="1284831"/>
            <a:ext cx="4954137" cy="334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69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965" y="1027396"/>
            <a:ext cx="4707341" cy="33178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51" y="105819"/>
            <a:ext cx="10515600" cy="5902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Phase Changes and Density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415" y="846162"/>
            <a:ext cx="10862894" cy="5680644"/>
          </a:xfrm>
        </p:spPr>
        <p:txBody>
          <a:bodyPr>
            <a:noAutofit/>
          </a:bodyPr>
          <a:lstStyle/>
          <a:p>
            <a:r>
              <a:rPr lang="en-US" sz="3200" dirty="0" smtClean="0"/>
              <a:t>How does the particle movement, distance and attraction change during freezing ? </a:t>
            </a:r>
          </a:p>
          <a:p>
            <a:pPr marL="0" indent="0">
              <a:buNone/>
            </a:pPr>
            <a:r>
              <a:rPr lang="en-US" sz="3200" dirty="0" smtClean="0"/>
              <a:t>	particles slow down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distance decreases</a:t>
            </a:r>
          </a:p>
          <a:p>
            <a:pPr marL="0" indent="0">
              <a:buNone/>
            </a:pPr>
            <a:r>
              <a:rPr lang="en-US" sz="3200" dirty="0" smtClean="0"/>
              <a:t>	attraction increases 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3200" dirty="0" smtClean="0"/>
              <a:t>But what happens to density as a substance cools from a liquid to form a solid ?</a:t>
            </a:r>
          </a:p>
          <a:p>
            <a:pPr marL="0" indent="0">
              <a:buNone/>
            </a:pPr>
            <a:r>
              <a:rPr lang="en-US" sz="3200" dirty="0" smtClean="0"/>
              <a:t>	since volume decreases the density increases </a:t>
            </a:r>
          </a:p>
        </p:txBody>
      </p:sp>
    </p:spTree>
    <p:extLst>
      <p:ext uri="{BB962C8B-B14F-4D97-AF65-F5344CB8AC3E}">
        <p14:creationId xmlns:p14="http://schemas.microsoft.com/office/powerpoint/2010/main" val="288658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5076" y="1161078"/>
            <a:ext cx="4913194" cy="34200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51" y="105819"/>
            <a:ext cx="10515600" cy="5902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Phase Changes and Density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416" y="846162"/>
            <a:ext cx="10462146" cy="5680644"/>
          </a:xfrm>
        </p:spPr>
        <p:txBody>
          <a:bodyPr>
            <a:noAutofit/>
          </a:bodyPr>
          <a:lstStyle/>
          <a:p>
            <a:r>
              <a:rPr lang="en-US" sz="3200" dirty="0" smtClean="0"/>
              <a:t>How does the particle movement, distance and attraction change during sublimation ? </a:t>
            </a:r>
          </a:p>
          <a:p>
            <a:pPr marL="0" indent="0">
              <a:buNone/>
            </a:pPr>
            <a:r>
              <a:rPr lang="en-US" sz="3200" dirty="0" smtClean="0"/>
              <a:t>	particles speed up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distance increases</a:t>
            </a:r>
          </a:p>
          <a:p>
            <a:pPr marL="0" indent="0">
              <a:buNone/>
            </a:pPr>
            <a:r>
              <a:rPr lang="en-US" sz="3200" dirty="0" smtClean="0"/>
              <a:t>	attraction decreases 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3200" dirty="0" smtClean="0"/>
              <a:t>But what happens to density as a substance changes from a solid to form a gas ?</a:t>
            </a:r>
          </a:p>
          <a:p>
            <a:pPr marL="0" indent="0">
              <a:buNone/>
            </a:pPr>
            <a:r>
              <a:rPr lang="en-US" sz="3200" dirty="0" smtClean="0"/>
              <a:t>	since volume increases the density decreases </a:t>
            </a:r>
          </a:p>
        </p:txBody>
      </p:sp>
    </p:spTree>
    <p:extLst>
      <p:ext uri="{BB962C8B-B14F-4D97-AF65-F5344CB8AC3E}">
        <p14:creationId xmlns:p14="http://schemas.microsoft.com/office/powerpoint/2010/main" val="1319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4949" y="1112220"/>
            <a:ext cx="4799249" cy="35461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51" y="105819"/>
            <a:ext cx="10515600" cy="5902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Phase Changes and Density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415" y="846162"/>
            <a:ext cx="10967114" cy="5680644"/>
          </a:xfrm>
        </p:spPr>
        <p:txBody>
          <a:bodyPr>
            <a:noAutofit/>
          </a:bodyPr>
          <a:lstStyle/>
          <a:p>
            <a:r>
              <a:rPr lang="en-US" sz="3200" dirty="0" smtClean="0"/>
              <a:t>How does the particle movement, distance and attraction change during deposition ? </a:t>
            </a:r>
          </a:p>
          <a:p>
            <a:pPr marL="0" indent="0">
              <a:buNone/>
            </a:pPr>
            <a:r>
              <a:rPr lang="en-US" sz="3200" dirty="0" smtClean="0"/>
              <a:t>	particles slow down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distance decreases</a:t>
            </a:r>
          </a:p>
          <a:p>
            <a:pPr marL="0" indent="0">
              <a:buNone/>
            </a:pPr>
            <a:r>
              <a:rPr lang="en-US" sz="3200" dirty="0" smtClean="0"/>
              <a:t>	attraction increases 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3200" dirty="0" smtClean="0"/>
              <a:t>But what happens to density as a substance cools from a liquid to form a solid ?</a:t>
            </a:r>
          </a:p>
          <a:p>
            <a:pPr marL="0" indent="0">
              <a:buNone/>
            </a:pPr>
            <a:r>
              <a:rPr lang="en-US" sz="3200" dirty="0" smtClean="0"/>
              <a:t>	since volume decreases the density increases </a:t>
            </a:r>
          </a:p>
        </p:txBody>
      </p:sp>
    </p:spTree>
    <p:extLst>
      <p:ext uri="{BB962C8B-B14F-4D97-AF65-F5344CB8AC3E}">
        <p14:creationId xmlns:p14="http://schemas.microsoft.com/office/powerpoint/2010/main" val="79828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685800"/>
            <a:ext cx="8686800" cy="5867400"/>
          </a:xfrm>
        </p:spPr>
        <p:txBody>
          <a:bodyPr/>
          <a:lstStyle/>
          <a:p>
            <a:r>
              <a:rPr lang="en-US" dirty="0"/>
              <a:t>A block of work has a volume of 28.5 m</a:t>
            </a:r>
            <a:r>
              <a:rPr lang="en-US" baseline="30000" dirty="0"/>
              <a:t>3</a:t>
            </a:r>
            <a:r>
              <a:rPr lang="en-US" dirty="0"/>
              <a:t> and a mass of 14.05 Kg.  What is it’s density?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28800" y="2209800"/>
          <a:ext cx="8382000" cy="327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9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2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57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7660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Given</a:t>
                      </a:r>
                    </a:p>
                    <a:p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v= 28.5 m</a:t>
                      </a:r>
                      <a:r>
                        <a:rPr lang="en-US" sz="3200" baseline="300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m= 14.05 Kg</a:t>
                      </a:r>
                    </a:p>
                    <a:p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D =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 rotWithShape="1">
                      <a:blip r:embed="rId2"/>
                      <a:stretch>
                        <a:fillRect l="-180000" t="-2564" r="-260000" b="-7692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 rotWithShape="1">
                      <a:blip r:embed="rId2"/>
                      <a:stretch>
                        <a:fillRect l="-107692" t="-2564" b="-7692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7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1103</Words>
  <Application>Microsoft Office PowerPoint</Application>
  <PresentationFormat>Widescreen</PresentationFormat>
  <Paragraphs>169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 New Roman</vt:lpstr>
      <vt:lpstr>Office Theme</vt:lpstr>
      <vt:lpstr>Phase Changes and Density </vt:lpstr>
      <vt:lpstr>Density</vt:lpstr>
      <vt:lpstr>Phase Changes and Density </vt:lpstr>
      <vt:lpstr>Phase Changes and Density </vt:lpstr>
      <vt:lpstr>Phase Changes and Density </vt:lpstr>
      <vt:lpstr>Phase Changes and Density </vt:lpstr>
      <vt:lpstr>Phase Changes and Density </vt:lpstr>
      <vt:lpstr>Phase Changes and Density </vt:lpstr>
      <vt:lpstr>PowerPoint Presentation</vt:lpstr>
      <vt:lpstr>Solving word problems</vt:lpstr>
      <vt:lpstr>PowerPoint Presentation</vt:lpstr>
      <vt:lpstr>PowerPoint Presentation</vt:lpstr>
      <vt:lpstr>Density and Phase Changes</vt:lpstr>
      <vt:lpstr>Applications of Gas Laws</vt:lpstr>
      <vt:lpstr>Gas Laws and Kinetic Energy </vt:lpstr>
      <vt:lpstr>Gas Laws and Kinetic Energy </vt:lpstr>
      <vt:lpstr>Application of Gas Laws</vt:lpstr>
      <vt:lpstr>Application of Gas Laws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 Changes and Density</dc:title>
  <dc:creator>Raines, Charlena</dc:creator>
  <cp:lastModifiedBy>Augustine, Siney</cp:lastModifiedBy>
  <cp:revision>16</cp:revision>
  <dcterms:created xsi:type="dcterms:W3CDTF">2019-03-20T22:06:00Z</dcterms:created>
  <dcterms:modified xsi:type="dcterms:W3CDTF">2019-03-26T13:57:24Z</dcterms:modified>
</cp:coreProperties>
</file>